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385073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15183252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rtl="0">
              <a:spcBef>
                <a:spcPts val="0"/>
              </a:spcBef>
              <a:buNone/>
            </a:pPr>
            <a:r>
              <a:rPr lang="en"/>
              <a:t>NewsELA Overview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Key Advantages</a:t>
            </a:r>
          </a:p>
        </p:txBody>
      </p:sp>
      <p:sp>
        <p:nvSpPr>
          <p:cNvPr id="73" name="Shape 7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Articles for all disciplines. </a:t>
            </a:r>
          </a:p>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Articles can be adjusted for each student’s individual reading needs.</a:t>
            </a:r>
          </a:p>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Each article has a quiz attached that is aligned with the SBAC writing prompts and questions. </a:t>
            </a:r>
          </a:p>
        </p:txBody>
      </p:sp>
      <p:pic>
        <p:nvPicPr>
          <p:cNvPr id="74" name="Shape 74"/>
          <p:cNvPicPr preferRelativeResize="0"/>
          <p:nvPr/>
        </p:nvPicPr>
        <p:blipFill>
          <a:blip r:embed="rId3">
            <a:alphaModFix/>
          </a:blip>
          <a:stretch>
            <a:fillRect/>
          </a:stretch>
        </p:blipFill>
        <p:spPr>
          <a:xfrm>
            <a:off x="5426949" y="0"/>
            <a:ext cx="3512775" cy="1696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Access</a:t>
            </a:r>
          </a:p>
        </p:txBody>
      </p:sp>
      <p:sp>
        <p:nvSpPr>
          <p:cNvPr id="80" name="Shape 80"/>
          <p:cNvSpPr txBox="1">
            <a:spLocks noGrp="1"/>
          </p:cNvSpPr>
          <p:nvPr>
            <p:ph type="body" idx="1"/>
          </p:nvPr>
        </p:nvSpPr>
        <p:spPr>
          <a:xfrm>
            <a:off x="193750" y="1710425"/>
            <a:ext cx="8770500" cy="3209400"/>
          </a:xfrm>
          <a:prstGeom prst="rect">
            <a:avLst/>
          </a:prstGeom>
        </p:spPr>
        <p:txBody>
          <a:bodyPr lIns="91425" tIns="91425" rIns="91425" bIns="91425" anchor="t" anchorCtr="0">
            <a:noAutofit/>
          </a:bodyPr>
          <a:lstStyle/>
          <a:p>
            <a:pPr marL="457200" lvl="0" indent="-368300" rtl="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Each teacher has an account in NewsELA -- connect through GMail once account is set-up.</a:t>
            </a:r>
          </a:p>
          <a:p>
            <a:pPr marL="457200" lvl="0" indent="-368300" rtl="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Setup is similar to Google Classroom where students join class through a pre-set code. </a:t>
            </a:r>
          </a:p>
          <a:p>
            <a:pPr marL="457200" lvl="0" indent="-368300" rtl="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Students can also be imported straight from Google Classroom. </a:t>
            </a:r>
          </a:p>
          <a:p>
            <a:pPr marL="457200" lvl="0" indent="-368300" rtl="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Students access articles through a “binder” where teacher has pre-selected specific articles that have been assigned to the students. </a:t>
            </a:r>
          </a:p>
          <a:p>
            <a:pPr lvl="0" rtl="0">
              <a:spcBef>
                <a:spcPts val="0"/>
              </a:spcBef>
              <a:spcAft>
                <a:spcPts val="0"/>
              </a:spcAft>
              <a:buNone/>
            </a:pPr>
            <a:endParaRPr/>
          </a:p>
        </p:txBody>
      </p:sp>
      <p:pic>
        <p:nvPicPr>
          <p:cNvPr id="81" name="Shape 81"/>
          <p:cNvPicPr preferRelativeResize="0"/>
          <p:nvPr/>
        </p:nvPicPr>
        <p:blipFill>
          <a:blip r:embed="rId3">
            <a:alphaModFix/>
          </a:blip>
          <a:stretch>
            <a:fillRect/>
          </a:stretch>
        </p:blipFill>
        <p:spPr>
          <a:xfrm>
            <a:off x="7124850" y="0"/>
            <a:ext cx="1710425" cy="1710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02750" y="337575"/>
            <a:ext cx="8222100" cy="767700"/>
          </a:xfrm>
          <a:prstGeom prst="rect">
            <a:avLst/>
          </a:prstGeom>
        </p:spPr>
        <p:txBody>
          <a:bodyPr lIns="91425" tIns="91425" rIns="91425" bIns="91425" anchor="b" anchorCtr="0">
            <a:noAutofit/>
          </a:bodyPr>
          <a:lstStyle/>
          <a:p>
            <a:pPr lvl="0">
              <a:spcBef>
                <a:spcPts val="0"/>
              </a:spcBef>
              <a:buNone/>
            </a:pPr>
            <a:r>
              <a:rPr lang="en"/>
              <a:t>NewsELA Program</a:t>
            </a:r>
          </a:p>
        </p:txBody>
      </p:sp>
      <p:sp>
        <p:nvSpPr>
          <p:cNvPr id="87" name="Shape 87"/>
          <p:cNvSpPr txBox="1">
            <a:spLocks noGrp="1"/>
          </p:cNvSpPr>
          <p:nvPr>
            <p:ph type="body" idx="1"/>
          </p:nvPr>
        </p:nvSpPr>
        <p:spPr>
          <a:xfrm>
            <a:off x="402750" y="1711575"/>
            <a:ext cx="4854000" cy="2710200"/>
          </a:xfrm>
          <a:prstGeom prst="rect">
            <a:avLst/>
          </a:prstGeom>
        </p:spPr>
        <p:txBody>
          <a:bodyPr lIns="91425" tIns="91425" rIns="91425" bIns="91425" anchor="t" anchorCtr="0">
            <a:noAutofit/>
          </a:bodyPr>
          <a:lstStyle/>
          <a:p>
            <a:pPr lvl="0" rtl="0">
              <a:spcBef>
                <a:spcPts val="0"/>
              </a:spcBef>
              <a:spcAft>
                <a:spcPts val="0"/>
              </a:spcAft>
              <a:buNone/>
            </a:pPr>
            <a:endParaRPr sz="2000">
              <a:solidFill>
                <a:srgbClr val="000000"/>
              </a:solidFill>
              <a:latin typeface="Arial"/>
              <a:ea typeface="Arial"/>
              <a:cs typeface="Arial"/>
              <a:sym typeface="Arial"/>
            </a:endParaRPr>
          </a:p>
          <a:p>
            <a:pPr marL="457200" lvl="0" indent="-3556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Some articles are translated to Spanish. </a:t>
            </a:r>
          </a:p>
          <a:p>
            <a:pPr marL="457200" lvl="0" indent="-3556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All articles have the option of having a different Lexile score. For assigned articles, the teacher assigns the Lexile score. For students just searching, they can change the Lexile score to their preference. </a:t>
            </a:r>
          </a:p>
        </p:txBody>
      </p:sp>
      <p:pic>
        <p:nvPicPr>
          <p:cNvPr id="88" name="Shape 88"/>
          <p:cNvPicPr preferRelativeResize="0"/>
          <p:nvPr/>
        </p:nvPicPr>
        <p:blipFill>
          <a:blip r:embed="rId3">
            <a:alphaModFix/>
          </a:blip>
          <a:stretch>
            <a:fillRect/>
          </a:stretch>
        </p:blipFill>
        <p:spPr>
          <a:xfrm>
            <a:off x="5312175" y="465400"/>
            <a:ext cx="3748575" cy="4260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NewsELA Program</a:t>
            </a:r>
          </a:p>
        </p:txBody>
      </p:sp>
      <p:sp>
        <p:nvSpPr>
          <p:cNvPr id="94" name="Shape 94"/>
          <p:cNvSpPr txBox="1">
            <a:spLocks noGrp="1"/>
          </p:cNvSpPr>
          <p:nvPr>
            <p:ph type="body" idx="1"/>
          </p:nvPr>
        </p:nvSpPr>
        <p:spPr>
          <a:xfrm>
            <a:off x="471900" y="1738075"/>
            <a:ext cx="3999900" cy="3113400"/>
          </a:xfrm>
          <a:prstGeom prst="rect">
            <a:avLst/>
          </a:prstGeom>
        </p:spPr>
        <p:txBody>
          <a:bodyPr lIns="91425" tIns="91425" rIns="91425" bIns="91425" anchor="t" anchorCtr="0">
            <a:noAutofit/>
          </a:bodyPr>
          <a:lstStyle/>
          <a:p>
            <a:pPr marL="457200" lvl="0" indent="-3556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Annotation abilities to foster critical reading. </a:t>
            </a:r>
          </a:p>
          <a:p>
            <a:pPr marL="457200" lvl="0" indent="-3556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Able to create a text set to create a bundle of articles that pertain to a specified topic. </a:t>
            </a:r>
          </a:p>
          <a:p>
            <a:pPr marL="457200" lvl="0" indent="-3556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Text sets also available that have been created by NewsELA. </a:t>
            </a:r>
          </a:p>
        </p:txBody>
      </p:sp>
      <p:pic>
        <p:nvPicPr>
          <p:cNvPr id="95" name="Shape 95"/>
          <p:cNvPicPr preferRelativeResize="0"/>
          <p:nvPr/>
        </p:nvPicPr>
        <p:blipFill>
          <a:blip r:embed="rId3">
            <a:alphaModFix/>
          </a:blip>
          <a:stretch>
            <a:fillRect/>
          </a:stretch>
        </p:blipFill>
        <p:spPr>
          <a:xfrm>
            <a:off x="4469325" y="1738075"/>
            <a:ext cx="4449748" cy="3237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Teacher Binder</a:t>
            </a:r>
          </a:p>
        </p:txBody>
      </p:sp>
      <p:sp>
        <p:nvSpPr>
          <p:cNvPr id="101" name="Shape 101"/>
          <p:cNvSpPr txBox="1">
            <a:spLocks noGrp="1"/>
          </p:cNvSpPr>
          <p:nvPr>
            <p:ph type="body" idx="1"/>
          </p:nvPr>
        </p:nvSpPr>
        <p:spPr>
          <a:xfrm>
            <a:off x="0" y="1836075"/>
            <a:ext cx="4620600" cy="2710200"/>
          </a:xfrm>
          <a:prstGeom prst="rect">
            <a:avLst/>
          </a:prstGeom>
        </p:spPr>
        <p:txBody>
          <a:bodyPr lIns="91425" tIns="91425" rIns="91425" bIns="91425" anchor="t" anchorCtr="0">
            <a:noAutofit/>
          </a:bodyPr>
          <a:lstStyle/>
          <a:p>
            <a:pPr marL="457200" lvl="0" indent="-387350" rtl="0">
              <a:spcBef>
                <a:spcPts val="0"/>
              </a:spcBef>
              <a:spcAft>
                <a:spcPts val="0"/>
              </a:spcAft>
              <a:buClr>
                <a:srgbClr val="000000"/>
              </a:buClr>
              <a:buSzPct val="100000"/>
              <a:buFont typeface="Arial"/>
              <a:buChar char="●"/>
            </a:pPr>
            <a:r>
              <a:rPr lang="en" sz="2500">
                <a:solidFill>
                  <a:srgbClr val="000000"/>
                </a:solidFill>
                <a:latin typeface="Arial"/>
                <a:ea typeface="Arial"/>
                <a:cs typeface="Arial"/>
                <a:sym typeface="Arial"/>
              </a:rPr>
              <a:t>Teacher Binder allows you to see all of the articles you have assigned and the students’ progress. Various statistics are provided for re-teaching purposes. </a:t>
            </a:r>
          </a:p>
        </p:txBody>
      </p:sp>
      <p:pic>
        <p:nvPicPr>
          <p:cNvPr id="102" name="Shape 102"/>
          <p:cNvPicPr preferRelativeResize="0"/>
          <p:nvPr/>
        </p:nvPicPr>
        <p:blipFill>
          <a:blip r:embed="rId3">
            <a:alphaModFix/>
          </a:blip>
          <a:stretch>
            <a:fillRect/>
          </a:stretch>
        </p:blipFill>
        <p:spPr>
          <a:xfrm>
            <a:off x="4676150" y="1056900"/>
            <a:ext cx="4267725" cy="372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Adaptative</a:t>
            </a:r>
          </a:p>
        </p:txBody>
      </p:sp>
      <p:sp>
        <p:nvSpPr>
          <p:cNvPr id="108" name="Shape 108"/>
          <p:cNvSpPr txBox="1">
            <a:spLocks noGrp="1"/>
          </p:cNvSpPr>
          <p:nvPr>
            <p:ph type="body" idx="1"/>
          </p:nvPr>
        </p:nvSpPr>
        <p:spPr>
          <a:xfrm>
            <a:off x="304425" y="1919075"/>
            <a:ext cx="8389500" cy="2710200"/>
          </a:xfrm>
          <a:prstGeom prst="rect">
            <a:avLst/>
          </a:prstGeom>
        </p:spPr>
        <p:txBody>
          <a:bodyPr lIns="91425" tIns="91425" rIns="91425" bIns="91425" anchor="t" anchorCtr="0">
            <a:noAutofit/>
          </a:bodyPr>
          <a:lstStyle/>
          <a:p>
            <a:pPr marL="457200" lvl="0" indent="-387350" rtl="0">
              <a:spcBef>
                <a:spcPts val="0"/>
              </a:spcBef>
              <a:spcAft>
                <a:spcPts val="0"/>
              </a:spcAft>
              <a:buClr>
                <a:srgbClr val="000000"/>
              </a:buClr>
              <a:buSzPct val="100000"/>
              <a:buFont typeface="Arial"/>
              <a:buChar char="●"/>
            </a:pPr>
            <a:r>
              <a:rPr lang="en" sz="2500">
                <a:solidFill>
                  <a:srgbClr val="000000"/>
                </a:solidFill>
                <a:latin typeface="Arial"/>
                <a:ea typeface="Arial"/>
                <a:cs typeface="Arial"/>
                <a:sym typeface="Arial"/>
              </a:rPr>
              <a:t>Based on the grade level the teacher sets for the class, the reading level assigned by the teacher, and how the students perform over time data is collected to determine the student's’ reading level. </a:t>
            </a:r>
          </a:p>
          <a:p>
            <a:pPr marL="457200" lvl="0" indent="-387350" rtl="0">
              <a:spcBef>
                <a:spcPts val="0"/>
              </a:spcBef>
              <a:spcAft>
                <a:spcPts val="0"/>
              </a:spcAft>
              <a:buClr>
                <a:srgbClr val="000000"/>
              </a:buClr>
              <a:buSzPct val="100000"/>
              <a:buFont typeface="Arial"/>
              <a:buChar char="●"/>
            </a:pPr>
            <a:r>
              <a:rPr lang="en" sz="2500">
                <a:solidFill>
                  <a:srgbClr val="000000"/>
                </a:solidFill>
                <a:latin typeface="Arial"/>
                <a:ea typeface="Arial"/>
                <a:cs typeface="Arial"/>
                <a:sym typeface="Arial"/>
              </a:rPr>
              <a:t>The text becomes adaptive based on the Lexile level and News ELA provides data on the student's’ reading level to the teacher.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Search and Navigation with NewsELA</a:t>
            </a:r>
          </a:p>
        </p:txBody>
      </p:sp>
      <p:pic>
        <p:nvPicPr>
          <p:cNvPr id="114" name="Shape 114">
            <a:hlinkClick r:id="rId3"/>
          </p:cNvPr>
          <p:cNvPicPr preferRelativeResize="0"/>
          <p:nvPr/>
        </p:nvPicPr>
        <p:blipFill>
          <a:blip r:embed="rId4">
            <a:alphaModFix/>
          </a:blip>
          <a:stretch>
            <a:fillRect/>
          </a:stretch>
        </p:blipFill>
        <p:spPr>
          <a:xfrm>
            <a:off x="2524125" y="2876175"/>
            <a:ext cx="4095750" cy="11144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On-screen Show (16:9)</PresentationFormat>
  <Paragraphs>24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Roboto</vt:lpstr>
      <vt:lpstr>material</vt:lpstr>
      <vt:lpstr>NewsELA Overview</vt:lpstr>
      <vt:lpstr>Key Advantages</vt:lpstr>
      <vt:lpstr>Access</vt:lpstr>
      <vt:lpstr>NewsELA Program</vt:lpstr>
      <vt:lpstr>NewsELA Program</vt:lpstr>
      <vt:lpstr>Teacher Binder</vt:lpstr>
      <vt:lpstr>Adaptative</vt:lpstr>
      <vt:lpstr>Search and Navigation with NewsELA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NewsELA Overview</dc:title>
  <dc:creator>Tina Wells</dc:creator>
  <cp:lastModifiedBy>AutoBVT</cp:lastModifiedBy>
  <cp:revision>1</cp:revision>
  <dcterms:modified xsi:type="dcterms:W3CDTF">2017-01-24T21:35:41Z</dcterms:modified>
</cp:coreProperties>
</file>